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etendard Regular"/>
      <p:regular r:id="rId23"/>
    </p:embeddedFont>
    <p:embeddedFont>
      <p:font typeface="Pretendard Light"/>
      <p:regular r:id="rId24"/>
    </p:embeddedFont>
    <p:embeddedFont>
      <p:font typeface="Pretendard Medium"/>
      <p:bold r:id="rId25"/>
    </p:embeddedFont>
    <p:embeddedFont>
      <p:font typeface="KoPubWorldDotum_Pro Bold"/>
      <p:bold r:id="rId26"/>
    </p:embeddedFont>
    <p:embeddedFont>
      <p:font typeface="Pretendard SemiBold"/>
      <p:bold r:id="rId27"/>
    </p:embeddedFont>
    <p:embeddedFont>
      <p:font typeface="Pretendard Bold"/>
      <p:bold r:id="rId28"/>
    </p:embeddedFont>
    <p:embeddedFont>
      <p:font typeface="Noto Sans JP Bold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8.png"/><Relationship Id="rId6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9.png"/><Relationship Id="rId6" Type="http://schemas.openxmlformats.org/officeDocument/2006/relationships/image" Target="../media/image12.png"/><Relationship Id="rId7" Type="http://schemas.openxmlformats.org/officeDocument/2006/relationships/image" Target="../media/image4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0"/>
            <a:ext cx="183134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56100" y="3644900"/>
            <a:ext cx="9575800" cy="2286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626100" y="6184900"/>
            <a:ext cx="7048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100" b="true" i="false" u="none" strike="noStrike" spc="-200">
                <a:solidFill>
                  <a:srgbClr val="A4A0F9"/>
                </a:solidFill>
                <a:latin typeface="Pretendard Regular"/>
              </a:rPr>
              <a:t>Computer Vision Seminar | 2025. 07. 11(</a:t>
            </a:r>
            <a:r>
              <a:rPr lang="ko-KR" sz="3100" b="true" i="false" u="none" strike="noStrike" spc="-200">
                <a:solidFill>
                  <a:srgbClr val="A4A0F9"/>
                </a:solidFill>
                <a:ea typeface="Pretendard Regular"/>
              </a:rPr>
              <a:t>금</a:t>
            </a:r>
            <a:r>
              <a:rPr lang="en-US" sz="3100" b="true" i="false" u="none" strike="noStrike" spc="-200">
                <a:solidFill>
                  <a:srgbClr val="A4A0F9"/>
                </a:solidFill>
                <a:latin typeface="Pretendard Regular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416300"/>
            <a:ext cx="1511300" cy="723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90000" y="3517900"/>
            <a:ext cx="546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73700" y="4368800"/>
            <a:ext cx="7632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334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5753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문제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인사이트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도출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해결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방법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문제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62200" y="3340100"/>
            <a:ext cx="7696200" cy="505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089900" y="5892800"/>
            <a:ext cx="49911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4343400"/>
            <a:ext cx="65532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933700" y="4813300"/>
            <a:ext cx="65913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처음에는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피처를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모델에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포함시켰습니다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.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다양한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사용하여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훈련시키고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예측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정확도를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높이려고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했지만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모델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성능이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기대보다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낮았습니다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특히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불필요한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특성이나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상관관계가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* 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특성들이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모델의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과적합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(overfitting)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유발하거나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예측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성능을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떨어뜨리는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원인이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되었던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것입니다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70200" y="3670300"/>
            <a:ext cx="558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01.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문제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발생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배경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및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원인</a:t>
            </a:r>
            <a:r>
              <a:rPr lang="en-US" sz="2800" b="false" i="false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8B71FF"/>
                </a:solidFill>
                <a:ea typeface="Pretendard Medium"/>
              </a:rPr>
              <a:t>분석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0" y="4140200"/>
            <a:ext cx="4749800" cy="4241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176000" y="3683000"/>
            <a:ext cx="4673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431800"/>
            <a:ext cx="1981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862300" y="508000"/>
            <a:ext cx="1638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9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확인하고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훈련시켰습니다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데이터셋에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다중공선성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(multicollinearity)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문제가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있던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간의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높거나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유사한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포함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예측에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영향을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미치지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않는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상관계수나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제거하는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과정에서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차이를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발견했습니다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67500"/>
            <a:ext cx="294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34600" y="6667500"/>
            <a:ext cx="28702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4927600"/>
            <a:ext cx="14300200" cy="2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415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02.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인사이트</a:t>
            </a: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도출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72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확인하고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훈련시켰습니다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데이터셋에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다중공선성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(multicollinearity)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문제가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있던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간의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높거나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유사한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포함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예측에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영향을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미치지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않는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상관계수나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제거하는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과정에서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차이를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발견했습니다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76100" y="54483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확인하고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훈련시켰습니다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데이터셋에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다중공선성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(multicollinearity)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문제가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있던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간의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높거나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유사한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포함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예측에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영향을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미치지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않는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상관계수나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낮은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변수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제거하는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과정에서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차이를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발견했습니다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1051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9300" y="5422900"/>
            <a:ext cx="4152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피처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선택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기법을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활용해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중요하지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않은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특성들을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상관계수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분석을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관계가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높은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파악하고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한쪽을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제거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Lasso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회귀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(L1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규제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)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사용하여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자동으로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불필요한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가중치를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0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으로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만들어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특성만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남도록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교차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검증을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성능이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더욱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안정적이고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개선됨을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확인했습니다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04000"/>
            <a:ext cx="2946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274300" y="6642100"/>
            <a:ext cx="28702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4927600"/>
            <a:ext cx="4114800" cy="2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415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03.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해결방법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3900" y="5422900"/>
            <a:ext cx="41529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ex.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피처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선택을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성능이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상당히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개선되었습니다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 RMSE (Root Mean Squared Error)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값이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감소했으며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모델의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일반화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성능도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향상되었습니다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인사이트를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우리는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회귀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문제에서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데이터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전처리와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특성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선택이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모델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성능을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극대화하는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핵심이라는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교훈을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얻었습니다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97700" y="4927600"/>
            <a:ext cx="4114800" cy="2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959600" y="4165600"/>
            <a:ext cx="4318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2800" b="false" i="false" u="none" strike="noStrike">
                <a:solidFill>
                  <a:srgbClr val="A4A0F9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15800" y="4419600"/>
            <a:ext cx="4216400" cy="3759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103100" y="3886200"/>
            <a:ext cx="4254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22606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78200"/>
            <a:ext cx="1511300" cy="73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77300" y="34798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900" y="4483100"/>
            <a:ext cx="7632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우리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팀의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달성도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느낀점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향후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계획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9601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회고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4076700" y="33909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우리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팀의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처음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목표에서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어디까지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도달했는가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89400" y="3937000"/>
            <a:ext cx="1200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3581400"/>
            <a:ext cx="1473200" cy="495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438400" y="36322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54600" y="8051800"/>
            <a:ext cx="900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첫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번째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경진대회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진행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소감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및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앞으로의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계획에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대해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정리해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2000" b="false" i="true" u="none" strike="noStrike">
                <a:solidFill>
                  <a:srgbClr val="9E9E9E"/>
                </a:solidFill>
                <a:ea typeface="Pretendard Medium"/>
              </a:rPr>
              <a:t>작성해주세요</a:t>
            </a:r>
            <a:r>
              <a:rPr lang="en-US" sz="2000" b="false" i="true" u="none" strike="noStrike">
                <a:solidFill>
                  <a:srgbClr val="9E9E9E"/>
                </a:solidFill>
                <a:latin typeface="Pretendard Medium"/>
              </a:rPr>
              <a:t>. 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4076700" y="49657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우리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팀이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잘했던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89400" y="5511800"/>
            <a:ext cx="1200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5143500"/>
            <a:ext cx="1473200" cy="495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438400" y="52070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2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1" id="21"/>
          <p:cNvSpPr txBox="true"/>
          <p:nvPr/>
        </p:nvSpPr>
        <p:spPr>
          <a:xfrm rot="0">
            <a:off x="4076700" y="6540500"/>
            <a:ext cx="624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협업하면서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아쉬웠던</a:t>
            </a:r>
            <a:r>
              <a:rPr lang="en-US" sz="24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400" b="false" i="true" u="none" strike="noStrike">
                <a:solidFill>
                  <a:srgbClr val="A4A0F9"/>
                </a:solidFill>
                <a:ea typeface="Pretendard Regular"/>
              </a:rPr>
              <a:t>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89400" y="6972300"/>
            <a:ext cx="12001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l" lvl="0" indent="-342900" marL="342900">
              <a:lnSpc>
                <a:spcPct val="99600"/>
              </a:lnSpc>
              <a:buClr>
                <a:srgbClr val="9E9E9E"/>
              </a:buClr>
              <a:buFont typeface="Arial"/>
              <a:buChar char="●"/>
            </a:pP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false" i="true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6718300"/>
            <a:ext cx="1473200" cy="495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438400" y="6781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Point 3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팀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회고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792700" y="9575800"/>
            <a:ext cx="33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7835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소감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72700" y="4025900"/>
            <a:ext cx="54864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58400" y="30988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4400" y="31623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느낀점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4330700"/>
            <a:ext cx="6515100" cy="3759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98600" y="3797300"/>
            <a:ext cx="655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그룹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사진을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  <a:r>
              <a:rPr lang="en-US" sz="1500" b="false" i="tru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98100" y="5207000"/>
            <a:ext cx="5486400" cy="38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083800" y="42799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99800" y="43307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10800" y="6375400"/>
            <a:ext cx="5486400" cy="38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096500" y="54483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99800" y="54991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48900" y="7543800"/>
            <a:ext cx="5486400" cy="38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134600" y="66167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37900" y="66675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48900" y="8724900"/>
            <a:ext cx="5486400" cy="38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121900" y="7797800"/>
            <a:ext cx="850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false" i="true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37900" y="7861300"/>
            <a:ext cx="4406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false" i="true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830800" y="9626600"/>
            <a:ext cx="254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1100" y="3594100"/>
            <a:ext cx="70104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7300" b="false" i="false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false" i="false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0500" y="177800"/>
            <a:ext cx="3822700" cy="393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81100" y="3136900"/>
            <a:ext cx="6883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36800" y="2679700"/>
            <a:ext cx="13614400" cy="4927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679700" y="3175000"/>
            <a:ext cx="1511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true" i="false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92400" y="5118100"/>
            <a:ext cx="38481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5130800" y="3187700"/>
            <a:ext cx="2971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30800" y="42418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30800" y="52959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30800" y="6337300"/>
            <a:ext cx="10604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false" i="false" u="none" strike="noStrike">
                <a:solidFill>
                  <a:srgbClr val="F8FFFF"/>
                </a:solidFill>
                <a:ea typeface="Pretendard Medium"/>
              </a:rPr>
              <a:t>회고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" y="9753600"/>
            <a:ext cx="3822700" cy="393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65500"/>
            <a:ext cx="1511300" cy="749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92700" y="4483100"/>
            <a:ext cx="8166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팀장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/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팀원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소개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협업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방식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7300" y="34671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57300" y="1943100"/>
            <a:ext cx="1174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4400" b="false" i="true" u="none" strike="noStrike" spc="-100">
                <a:solidFill>
                  <a:srgbClr val="FC5230"/>
                </a:solidFill>
                <a:latin typeface="Pretendard SemiBold"/>
              </a:rPr>
              <a:t>* 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[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팀명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] 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팀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각오</a:t>
            </a:r>
            <a:r>
              <a:rPr lang="en-US" sz="4400" b="false" i="true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false" i="true" u="none" strike="noStrike" spc="-100">
                <a:solidFill>
                  <a:srgbClr val="C2C2C2"/>
                </a:solidFill>
                <a:ea typeface="Pretendard SemiBold"/>
              </a:rPr>
              <a:t>입력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3708400"/>
            <a:ext cx="2286000" cy="2247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826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팀장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팀장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05300" y="3708400"/>
            <a:ext cx="2286000" cy="2247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973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팀원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팀원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54900" y="3708400"/>
            <a:ext cx="2286000" cy="224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946900" y="66167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팀원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팀원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06100" y="3721100"/>
            <a:ext cx="2286000" cy="2247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198100" y="66294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팀원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팀원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46200" y="3721100"/>
            <a:ext cx="2286000" cy="2247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538200" y="6629400"/>
            <a:ext cx="3492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2000" b="false" i="false" u="none" strike="noStrike" spc="-100">
                <a:solidFill>
                  <a:srgbClr val="8B71FF"/>
                </a:solidFill>
                <a:ea typeface="KoPubWorldDotum_Pro Bold"/>
              </a:rPr>
              <a:t>팀원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팀원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이름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관심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분야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/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전공</a:t>
            </a:r>
          </a:p>
          <a:p>
            <a:pPr algn="ctr" lvl="0">
              <a:lnSpc>
                <a:spcPct val="127820"/>
              </a:lnSpc>
            </a:pP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팀에서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수행한</a:t>
            </a:r>
            <a:r>
              <a:rPr lang="en-US" sz="2000" b="false" i="true" u="none" strike="noStrike" spc="-100">
                <a:solidFill>
                  <a:srgbClr val="9E9E9E"/>
                </a:solidFill>
                <a:latin typeface="KoPubWorldDotum_Pro Bold"/>
              </a:rPr>
              <a:t> </a:t>
            </a:r>
            <a:r>
              <a:rPr lang="ko-KR" sz="2000" b="false" i="true" u="none" strike="noStrike" spc="-100">
                <a:solidFill>
                  <a:srgbClr val="9E9E9E"/>
                </a:solidFill>
                <a:ea typeface="KoPubWorldDotum_Pro Bold"/>
              </a:rPr>
              <a:t>역할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팀원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협업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방식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441700"/>
            <a:ext cx="11214100" cy="5702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46200" y="4254500"/>
            <a:ext cx="10452100" cy="406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sz="2000" b="1">
                <a:latin typeface="Pretendard Regular"/>
              </a:rPr>
              <a:t>경진대회 진행 방식 및 협업 내용:
협업 마인드셋: 
- 개방적 소통: 모르는 부분은 즉시 팀원들과 공유하고 함께 해결
- 상호 지원: 작업 완료한 팀원은 다른 팀원의 진행 상황을 체크하고 도움 제공
- 투명한 진행: 모든 실험과 결과를 공유하여 팀 전체가 학습할 수 있도록 함
협업 진행 방식:
- 주 3회 정기 미팅 (1시간씩)으로 진행 상황 공유 및 이슈 논의
- GitHub를 통한 코드 공유 및 버전 관리
- WandB를 활용한 실험 결과 공유 및 모니터링
- 슬랙을 통한 실시간 소통 및 질문 해결
협업 과정에서 발생한 문제점:
- 모델 성능 개선 방향에 대한 의견 차이 발생
- 데이터 전처리 방법에 대한 다양한 접근법 논의 필요
문제 해결 방법:
- 각자 다른 접근법으로 실험 진행 후 결과 비교
- 정량적 평가 지표(F1 Score, Accuracy)를 기준으로 객관적 판단
- 앙상블 기법을 활용하여 서로 다른 모델의 장점을 결합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30200" y="4406900"/>
            <a:ext cx="4305300" cy="4305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04800" y="3911600"/>
            <a:ext cx="4343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협업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방식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98700"/>
            <a:ext cx="18288000" cy="802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3365500"/>
            <a:ext cx="1511300" cy="749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77300" y="3467100"/>
            <a:ext cx="647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2700" y="4483100"/>
            <a:ext cx="8166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false" i="false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 spc="-200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5588000"/>
            <a:ext cx="10096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2700" y="6007100"/>
            <a:ext cx="5549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수립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내용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/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false" i="false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350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목표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수립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6200" y="6540500"/>
            <a:ext cx="6616700" cy="251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소개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배경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Computer Vision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주제에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간단한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소개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기간</a:t>
            </a: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2025. 06. 30 ~ 2025. 07.10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FFAABB"/>
                </a:solidFill>
                <a:latin typeface="Pretendard Regular"/>
              </a:rPr>
              <a:t/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86900" y="5689600"/>
            <a:ext cx="8051800" cy="62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201400" y="5753100"/>
            <a:ext cx="4610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6700" y="6540500"/>
            <a:ext cx="6388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true" u="none" strike="noStrike">
                <a:solidFill>
                  <a:srgbClr val="FFAABB"/>
                </a:solidFill>
                <a:ea typeface="Pretendard Regular"/>
              </a:rPr>
              <a:t>목표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경진대회에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팀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초기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목표</a:t>
            </a:r>
            <a:r>
              <a:rPr lang="en-US" sz="18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9E9E9E"/>
                </a:solidFill>
                <a:ea typeface="Pretendard Regular"/>
              </a:rPr>
              <a:t>설명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5689600"/>
            <a:ext cx="8051800" cy="622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552700" y="5778500"/>
            <a:ext cx="4610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목표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536700" y="4191000"/>
            <a:ext cx="15201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Document Type Classification |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타입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분류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금융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보험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물류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의료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도메인을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가리지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않고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많이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취급됩니다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대회는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다양한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종류의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이미지의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클래스를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예측합니다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43900" y="3390900"/>
            <a:ext cx="1473200" cy="495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356600" y="34544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목표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5689600"/>
            <a:ext cx="183134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내용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내용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13400" y="3962400"/>
            <a:ext cx="3263900" cy="3441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8039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데이터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분석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96800" y="3949700"/>
            <a:ext cx="3708400" cy="344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55100" y="3962400"/>
            <a:ext cx="3263900" cy="344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59000" y="3962400"/>
            <a:ext cx="3263900" cy="3441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76800" y="41783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4254500"/>
            <a:ext cx="190500" cy="177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3622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1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31200" y="41783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07400" y="4254500"/>
            <a:ext cx="190500" cy="1778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8039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2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72900" y="41783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61800" y="4254500"/>
            <a:ext cx="190500" cy="1778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258300" y="41529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622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개발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환경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구축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58300" y="4394200"/>
            <a:ext cx="256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Feature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엔지니어링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00000" y="4419600"/>
            <a:ext cx="312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모델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선택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학습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및</a:t>
            </a:r>
            <a:r>
              <a:rPr lang="en-US" sz="2000" b="false" i="tru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A4A0F9"/>
                </a:solidFill>
                <a:ea typeface="Pretendard Regular"/>
              </a:rPr>
              <a:t>평가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1900" y="52070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94000" y="4178300"/>
            <a:ext cx="3556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582900" y="4267200"/>
            <a:ext cx="190500" cy="1778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2700000" y="4165600"/>
            <a:ext cx="825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B71FF"/>
                </a:solidFill>
                <a:latin typeface="Pretendard Regular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36100" y="52197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81700" y="52070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65100" y="52197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false" i="true" u="none" strike="noStrike">
                <a:solidFill>
                  <a:srgbClr val="9E9E9E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tru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689600"/>
            <a:ext cx="18288000" cy="459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268200" y="9842500"/>
            <a:ext cx="596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368300"/>
            <a:ext cx="23622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2247900"/>
            <a:ext cx="17233900" cy="6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700" y="647700"/>
            <a:ext cx="631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false" i="false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false" i="false" u="none" strike="noStrike">
                <a:solidFill>
                  <a:srgbClr val="FFAABB"/>
                </a:solidFill>
                <a:ea typeface="Pretendard Regular"/>
              </a:rPr>
              <a:t>결과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78200" y="431800"/>
            <a:ext cx="1473200" cy="495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90900" y="5080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false" i="false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4406900"/>
            <a:ext cx="9842500" cy="4305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62000" y="3937000"/>
            <a:ext cx="9880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true" i="tru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true" i="true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9100" y="2717800"/>
            <a:ext cx="1737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FC5230"/>
                </a:solidFill>
                <a:latin typeface="Pretendard Regular"/>
              </a:rPr>
              <a:t>*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결측값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확인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및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데이터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전처리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,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모델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실험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등에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관해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팀에서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시도한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점의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결과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이미지와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요약</a:t>
            </a:r>
            <a:r>
              <a:rPr lang="en-US" sz="2500" b="false" i="tru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true" u="none" strike="noStrike">
                <a:solidFill>
                  <a:srgbClr val="C2C2C2"/>
                </a:solidFill>
                <a:ea typeface="Pretendard Regular"/>
              </a:rPr>
              <a:t>정리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30800" y="9588500"/>
            <a:ext cx="431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KoPubWorldDotum_Pro Bold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400" y="1511300"/>
            <a:ext cx="10160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: Computer Vision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